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2" r:id="rId7"/>
    <p:sldId id="263" r:id="rId8"/>
    <p:sldId id="264" r:id="rId9"/>
    <p:sldId id="261" r:id="rId10"/>
    <p:sldId id="260" r:id="rId1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33FB24C-4984-4B82-B9A5-45E7BC55D75A}"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3849546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3FB24C-4984-4B82-B9A5-45E7BC55D75A}"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2029588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33FB24C-4984-4B82-B9A5-45E7BC55D75A}"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3235444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33FB24C-4984-4B82-B9A5-45E7BC55D75A}" type="datetimeFigureOut">
              <a:rPr lang="es-CO" smtClean="0"/>
              <a:t>24/01/2019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3112794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33FB24C-4984-4B82-B9A5-45E7BC55D75A}" type="datetimeFigureOut">
              <a:rPr lang="es-CO" smtClean="0"/>
              <a:t>24/01/2019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4121940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33FB24C-4984-4B82-B9A5-45E7BC55D75A}" type="datetimeFigureOut">
              <a:rPr lang="es-CO" smtClean="0"/>
              <a:t>24/01/2019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1272155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33FB24C-4984-4B82-B9A5-45E7BC55D75A}" type="datetimeFigureOut">
              <a:rPr lang="es-CO" smtClean="0"/>
              <a:t>24/01/2019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2149243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33FB24C-4984-4B82-B9A5-45E7BC55D75A}" type="datetimeFigureOut">
              <a:rPr lang="es-CO" smtClean="0"/>
              <a:t>24/01/2019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3174118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33FB24C-4984-4B82-B9A5-45E7BC55D75A}" type="datetimeFigureOut">
              <a:rPr lang="es-CO" smtClean="0"/>
              <a:t>24/01/2019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3148029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3FB24C-4984-4B82-B9A5-45E7BC55D75A}"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3512510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3FB24C-4984-4B82-B9A5-45E7BC55D75A}"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4CD28-D563-4858-BD85-1AC55B613163}" type="slidenum">
              <a:rPr lang="es-CO" smtClean="0"/>
              <a:t>‹Nº›</a:t>
            </a:fld>
            <a:endParaRPr lang="es-CO"/>
          </a:p>
        </p:txBody>
      </p:sp>
    </p:spTree>
    <p:extLst>
      <p:ext uri="{BB962C8B-B14F-4D97-AF65-F5344CB8AC3E}">
        <p14:creationId xmlns:p14="http://schemas.microsoft.com/office/powerpoint/2010/main" val="36171699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939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4357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258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1551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3339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05106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1352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41046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8845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18057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9814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3FB24C-4984-4B82-B9A5-45E7BC55D75A}" type="datetimeFigureOut">
              <a:rPr lang="es-CO" smtClean="0"/>
              <a:t>24/01/2019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F4CD28-D563-4858-BD85-1AC55B613163}" type="slidenum">
              <a:rPr lang="es-CO" smtClean="0"/>
              <a:t>‹Nº›</a:t>
            </a:fld>
            <a:endParaRPr lang="es-CO"/>
          </a:p>
        </p:txBody>
      </p:sp>
    </p:spTree>
    <p:extLst>
      <p:ext uri="{BB962C8B-B14F-4D97-AF65-F5344CB8AC3E}">
        <p14:creationId xmlns:p14="http://schemas.microsoft.com/office/powerpoint/2010/main" val="26857491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45612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25843" y="197256"/>
            <a:ext cx="10515600" cy="3287350"/>
          </a:xfrm>
          <a:solidFill>
            <a:schemeClr val="accent3">
              <a:lumMod val="60000"/>
              <a:lumOff val="40000"/>
            </a:schemeClr>
          </a:solidFill>
          <a:scene3d>
            <a:camera prst="orthographicFront"/>
            <a:lightRig rig="threePt" dir="t"/>
          </a:scene3d>
          <a:sp3d>
            <a:bevelT prst="slope"/>
          </a:sp3d>
        </p:spPr>
        <p:txBody>
          <a:bodyPr>
            <a:normAutofit fontScale="92500" lnSpcReduction="20000"/>
          </a:bodyPr>
          <a:lstStyle/>
          <a:p>
            <a:pPr marL="0" lvl="0" indent="0" algn="ctr">
              <a:buNone/>
            </a:pPr>
            <a:endParaRPr lang="es-CO" sz="2400" dirty="0" smtClean="0">
              <a:solidFill>
                <a:prstClr val="black"/>
              </a:solidFill>
              <a:latin typeface="Algerian" panose="04020705040A02060702" pitchFamily="82" charset="0"/>
            </a:endParaRPr>
          </a:p>
          <a:p>
            <a:pPr marL="0" lvl="0" indent="0" algn="ctr">
              <a:buNone/>
            </a:pPr>
            <a:r>
              <a:rPr lang="es-CO" sz="2400" dirty="0" smtClean="0">
                <a:solidFill>
                  <a:prstClr val="black"/>
                </a:solidFill>
                <a:latin typeface="Algerian" panose="04020705040A02060702" pitchFamily="82" charset="0"/>
              </a:rPr>
              <a:t>SORPRÉNDANSE AMADOS HERMANOS:</a:t>
            </a:r>
          </a:p>
          <a:p>
            <a:pPr marL="0" lvl="0" indent="0" algn="ctr">
              <a:buNone/>
            </a:pPr>
            <a:r>
              <a:rPr lang="es-CO" sz="2400" dirty="0" smtClean="0">
                <a:solidFill>
                  <a:prstClr val="black"/>
                </a:solidFill>
                <a:latin typeface="Algerian" panose="04020705040A02060702" pitchFamily="82" charset="0"/>
              </a:rPr>
              <a:t>SE ESTÁ ADULTERANDO EL ESPÍRITU DE PROFECÍA. </a:t>
            </a:r>
          </a:p>
          <a:p>
            <a:pPr marL="0" lvl="0" indent="0" algn="ctr">
              <a:buNone/>
            </a:pPr>
            <a:endParaRPr lang="es-CO" sz="2400" dirty="0">
              <a:solidFill>
                <a:prstClr val="black"/>
              </a:solidFill>
              <a:latin typeface="Algerian" panose="04020705040A02060702" pitchFamily="82" charset="0"/>
            </a:endParaRPr>
          </a:p>
          <a:p>
            <a:pPr marL="0" lvl="0" indent="0" algn="ctr">
              <a:buNone/>
            </a:pPr>
            <a:r>
              <a:rPr lang="es-CO" sz="2400" dirty="0" smtClean="0">
                <a:solidFill>
                  <a:prstClr val="black"/>
                </a:solidFill>
              </a:rPr>
              <a:t>Ayer </a:t>
            </a:r>
            <a:r>
              <a:rPr lang="es-CO" sz="2400" dirty="0">
                <a:solidFill>
                  <a:prstClr val="black"/>
                </a:solidFill>
              </a:rPr>
              <a:t>me encontré con un anciano de la iglesia, y me pregunto sobre Patriarcas y Profetas, </a:t>
            </a:r>
            <a:endParaRPr lang="es-CO" sz="2400" dirty="0" smtClean="0">
              <a:solidFill>
                <a:prstClr val="black"/>
              </a:solidFill>
            </a:endParaRPr>
          </a:p>
          <a:p>
            <a:pPr marL="0" lvl="0" indent="0" algn="ctr">
              <a:buNone/>
            </a:pPr>
            <a:r>
              <a:rPr lang="es-CO" sz="2400" dirty="0" smtClean="0">
                <a:solidFill>
                  <a:prstClr val="black"/>
                </a:solidFill>
              </a:rPr>
              <a:t>Capitulo 29</a:t>
            </a:r>
            <a:r>
              <a:rPr lang="es-CO" sz="2400" dirty="0">
                <a:solidFill>
                  <a:prstClr val="black"/>
                </a:solidFill>
              </a:rPr>
              <a:t>. "La Enemistad de Satanás hacía la Ley de Dios", </a:t>
            </a:r>
            <a:endParaRPr lang="es-CO" sz="2400" dirty="0" smtClean="0">
              <a:solidFill>
                <a:prstClr val="black"/>
              </a:solidFill>
            </a:endParaRPr>
          </a:p>
          <a:p>
            <a:pPr marL="0" lvl="0" indent="0" algn="ctr">
              <a:buNone/>
            </a:pPr>
            <a:r>
              <a:rPr lang="es-CO" sz="2400" dirty="0" smtClean="0">
                <a:solidFill>
                  <a:prstClr val="black"/>
                </a:solidFill>
              </a:rPr>
              <a:t>Página </a:t>
            </a:r>
            <a:r>
              <a:rPr lang="es-CO" sz="2400" dirty="0">
                <a:solidFill>
                  <a:prstClr val="black"/>
                </a:solidFill>
              </a:rPr>
              <a:t>355. </a:t>
            </a:r>
            <a:r>
              <a:rPr lang="es-CO" sz="2400" dirty="0" smtClean="0">
                <a:solidFill>
                  <a:prstClr val="black"/>
                </a:solidFill>
              </a:rPr>
              <a:t>2. Versión antigua.</a:t>
            </a:r>
          </a:p>
          <a:p>
            <a:pPr marL="0" lvl="0" indent="0" algn="ctr">
              <a:buNone/>
            </a:pPr>
            <a:r>
              <a:rPr lang="es-CO" sz="2400" dirty="0" smtClean="0">
                <a:solidFill>
                  <a:prstClr val="black"/>
                </a:solidFill>
              </a:rPr>
              <a:t>Y en nuestro estudio sobre ese capitulo, comparando las dos versiones, tapa dura, antigua, y tapa frágil, moderna, descubrimos algo interesante.</a:t>
            </a:r>
            <a:endParaRPr lang="es-CO" sz="2400" dirty="0">
              <a:solidFill>
                <a:prstClr val="black"/>
              </a:solidFill>
            </a:endParaRPr>
          </a:p>
          <a:p>
            <a:endParaRPr lang="es-CO" dirty="0"/>
          </a:p>
        </p:txBody>
      </p:sp>
      <p:pic>
        <p:nvPicPr>
          <p:cNvPr id="5" name="Imagen 4"/>
          <p:cNvPicPr>
            <a:picLocks noChangeAspect="1"/>
          </p:cNvPicPr>
          <p:nvPr/>
        </p:nvPicPr>
        <p:blipFill>
          <a:blip r:embed="rId2"/>
          <a:stretch>
            <a:fillRect/>
          </a:stretch>
        </p:blipFill>
        <p:spPr>
          <a:xfrm rot="20411863">
            <a:off x="2046800" y="3857586"/>
            <a:ext cx="1799408" cy="2123879"/>
          </a:xfrm>
          <a:prstGeom prst="rect">
            <a:avLst/>
          </a:prstGeom>
        </p:spPr>
      </p:pic>
      <p:pic>
        <p:nvPicPr>
          <p:cNvPr id="6" name="Imagen 5"/>
          <p:cNvPicPr>
            <a:picLocks noChangeAspect="1"/>
          </p:cNvPicPr>
          <p:nvPr/>
        </p:nvPicPr>
        <p:blipFill>
          <a:blip r:embed="rId3"/>
          <a:stretch>
            <a:fillRect/>
          </a:stretch>
        </p:blipFill>
        <p:spPr>
          <a:xfrm rot="720257">
            <a:off x="8194517" y="3707065"/>
            <a:ext cx="1589836" cy="2269421"/>
          </a:xfrm>
          <a:prstGeom prst="rect">
            <a:avLst/>
          </a:prstGeom>
        </p:spPr>
      </p:pic>
      <p:sp>
        <p:nvSpPr>
          <p:cNvPr id="7" name="Rectángulo 6"/>
          <p:cNvSpPr/>
          <p:nvPr/>
        </p:nvSpPr>
        <p:spPr>
          <a:xfrm>
            <a:off x="825843" y="6305410"/>
            <a:ext cx="105156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dirty="0" smtClean="0">
                <a:ln>
                  <a:noFill/>
                </a:ln>
                <a:solidFill>
                  <a:prstClr val="black"/>
                </a:solidFill>
                <a:effectLst/>
                <a:uLnTx/>
                <a:uFillTx/>
                <a:latin typeface="Calibri" panose="020F0502020204030204"/>
                <a:ea typeface="+mn-ea"/>
                <a:cs typeface="+mn-cs"/>
              </a:rPr>
              <a:t>             Versión </a:t>
            </a:r>
            <a:r>
              <a:rPr kumimoji="0" lang="es-CO" sz="2400" b="1" i="0" u="none" strike="noStrike" kern="1200" cap="none" spc="0" normalizeH="0" baseline="0" noProof="0" dirty="0">
                <a:ln>
                  <a:noFill/>
                </a:ln>
                <a:solidFill>
                  <a:prstClr val="black"/>
                </a:solidFill>
                <a:effectLst/>
                <a:uLnTx/>
                <a:uFillTx/>
                <a:latin typeface="Calibri" panose="020F0502020204030204"/>
                <a:ea typeface="+mn-ea"/>
                <a:cs typeface="+mn-cs"/>
              </a:rPr>
              <a:t>antigua. </a:t>
            </a:r>
            <a:r>
              <a:rPr kumimoji="0" lang="es-CO" sz="2400" b="1" i="0" u="none" strike="noStrike" kern="1200" cap="none" spc="0" normalizeH="0" baseline="0" noProof="0" dirty="0" smtClean="0">
                <a:ln>
                  <a:noFill/>
                </a:ln>
                <a:solidFill>
                  <a:prstClr val="black"/>
                </a:solidFill>
                <a:effectLst/>
                <a:uLnTx/>
                <a:uFillTx/>
                <a:latin typeface="Calibri" panose="020F0502020204030204"/>
                <a:ea typeface="+mn-ea"/>
                <a:cs typeface="+mn-cs"/>
              </a:rPr>
              <a:t>                                                              Versión </a:t>
            </a:r>
            <a:r>
              <a:rPr kumimoji="0" lang="es-CO" sz="2400" b="1" i="0" u="none" strike="noStrike" kern="1200" cap="none" spc="0" normalizeH="0" baseline="0" noProof="0" dirty="0">
                <a:ln>
                  <a:noFill/>
                </a:ln>
                <a:solidFill>
                  <a:prstClr val="black"/>
                </a:solidFill>
                <a:effectLst/>
                <a:uLnTx/>
                <a:uFillTx/>
                <a:latin typeface="Calibri" panose="020F0502020204030204"/>
                <a:ea typeface="+mn-ea"/>
                <a:cs typeface="+mn-cs"/>
              </a:rPr>
              <a:t>nueva.</a:t>
            </a:r>
          </a:p>
        </p:txBody>
      </p:sp>
    </p:spTree>
    <p:extLst>
      <p:ext uri="{BB962C8B-B14F-4D97-AF65-F5344CB8AC3E}">
        <p14:creationId xmlns:p14="http://schemas.microsoft.com/office/powerpoint/2010/main" val="1903862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222422" y="1"/>
            <a:ext cx="11701848" cy="1734366"/>
          </a:xfrm>
        </p:spPr>
        <p:style>
          <a:lnRef idx="1">
            <a:schemeClr val="accent3"/>
          </a:lnRef>
          <a:fillRef idx="2">
            <a:schemeClr val="accent3"/>
          </a:fillRef>
          <a:effectRef idx="1">
            <a:schemeClr val="accent3"/>
          </a:effectRef>
          <a:fontRef idx="minor">
            <a:schemeClr val="dk1"/>
          </a:fontRef>
        </p:style>
        <p:txBody>
          <a:bodyPr>
            <a:noAutofit/>
          </a:bodyPr>
          <a:lstStyle/>
          <a:p>
            <a:pPr algn="ctr"/>
            <a:r>
              <a:rPr lang="es-CO" sz="2800" b="1" i="1" dirty="0" smtClean="0"/>
              <a:t>ESPÍRITU DE PROFECÍA, ADULTERADO</a:t>
            </a:r>
            <a:r>
              <a:rPr lang="es-CO" sz="3200" b="1" i="1" dirty="0" smtClean="0"/>
              <a:t>.</a:t>
            </a:r>
            <a:br>
              <a:rPr lang="es-CO" sz="3200" b="1" i="1" dirty="0" smtClean="0"/>
            </a:br>
            <a:r>
              <a:rPr lang="es-CO" sz="3200" b="1" i="1" dirty="0" smtClean="0">
                <a:solidFill>
                  <a:srgbClr val="FF0000"/>
                </a:solidFill>
              </a:rPr>
              <a:t>Patriarcas y Profetas</a:t>
            </a:r>
            <a:r>
              <a:rPr lang="es-CO" sz="3200" b="1" i="1" dirty="0">
                <a:solidFill>
                  <a:srgbClr val="FF0000"/>
                </a:solidFill>
              </a:rPr>
              <a:t>.</a:t>
            </a:r>
            <a:r>
              <a:rPr lang="es-CO" sz="3200" b="1" i="1" dirty="0" smtClean="0">
                <a:solidFill>
                  <a:srgbClr val="FF0000"/>
                </a:solidFill>
              </a:rPr>
              <a:t> </a:t>
            </a:r>
            <a:r>
              <a:rPr lang="es-CO" sz="3200" b="1" i="1" dirty="0" smtClean="0"/>
              <a:t/>
            </a:r>
            <a:br>
              <a:rPr lang="es-CO" sz="3200" b="1" i="1" dirty="0" smtClean="0"/>
            </a:br>
            <a:r>
              <a:rPr lang="es-CO" sz="3200" b="1" i="1" dirty="0" smtClean="0"/>
              <a:t>“La enemistad de Satanás hacia la ley de Dios”</a:t>
            </a:r>
            <a:br>
              <a:rPr lang="es-CO" sz="3200" b="1" i="1" dirty="0" smtClean="0"/>
            </a:br>
            <a:r>
              <a:rPr lang="es-CO" sz="2800" b="1" i="1" u="sng" dirty="0" smtClean="0"/>
              <a:t>Cap.29.p355.p2</a:t>
            </a:r>
            <a:endParaRPr lang="es-CO" sz="2800" b="1" i="1" u="sng" dirty="0"/>
          </a:p>
        </p:txBody>
      </p:sp>
      <p:sp>
        <p:nvSpPr>
          <p:cNvPr id="5" name="Marcador de texto 4"/>
          <p:cNvSpPr>
            <a:spLocks noGrp="1"/>
          </p:cNvSpPr>
          <p:nvPr>
            <p:ph type="body" idx="1"/>
          </p:nvPr>
        </p:nvSpPr>
        <p:spPr>
          <a:xfrm>
            <a:off x="839788" y="1854925"/>
            <a:ext cx="5157787" cy="650149"/>
          </a:xfrm>
        </p:spPr>
        <p:style>
          <a:lnRef idx="1">
            <a:schemeClr val="accent2"/>
          </a:lnRef>
          <a:fillRef idx="2">
            <a:schemeClr val="accent2"/>
          </a:fillRef>
          <a:effectRef idx="1">
            <a:schemeClr val="accent2"/>
          </a:effectRef>
          <a:fontRef idx="minor">
            <a:schemeClr val="dk1"/>
          </a:fontRef>
        </p:style>
        <p:txBody>
          <a:bodyPr/>
          <a:lstStyle/>
          <a:p>
            <a:pPr algn="ctr"/>
            <a:r>
              <a:rPr lang="es-CO" dirty="0" smtClean="0"/>
              <a:t>Tapa dura, edición antigua</a:t>
            </a:r>
            <a:endParaRPr lang="es-CO" dirty="0"/>
          </a:p>
        </p:txBody>
      </p:sp>
      <p:sp>
        <p:nvSpPr>
          <p:cNvPr id="6" name="Marcador de contenido 5"/>
          <p:cNvSpPr>
            <a:spLocks noGrp="1"/>
          </p:cNvSpPr>
          <p:nvPr>
            <p:ph sz="half" idx="2"/>
          </p:nvPr>
        </p:nvSpPr>
        <p:spPr>
          <a:xfrm>
            <a:off x="839788" y="2625633"/>
            <a:ext cx="5157787" cy="3984171"/>
          </a:xfr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"El plan de la redención dará por resultado el completo restablecimiento del favor de Dios para el mundo. Será restaurado todo lo que se perdió a causa del pecado. No solo el hombre, sino también la tierra, será redimida, para que sea la morada eterna de los redimidos. </a:t>
            </a:r>
            <a:r>
              <a:rPr lang="es-CO" b="1" u="sng" dirty="0" smtClean="0"/>
              <a:t>DURANTE SEIS MIL AÑOS</a:t>
            </a:r>
            <a:r>
              <a:rPr lang="es-CO" dirty="0" smtClean="0"/>
              <a:t>, </a:t>
            </a:r>
            <a:r>
              <a:rPr lang="es-CO" dirty="0"/>
              <a:t>Satanás luchó por mantener la posesión de la tierra. Pero se cumplirá el propósito original de Dios al crearla. Tomarán el reino los santos del Altísimo, y poseerán el reino hasta el siglo de los siglos. (Da.7:18).</a:t>
            </a:r>
          </a:p>
          <a:p>
            <a:endParaRPr lang="es-CO" dirty="0"/>
          </a:p>
        </p:txBody>
      </p:sp>
      <p:sp>
        <p:nvSpPr>
          <p:cNvPr id="7" name="Marcador de texto 6"/>
          <p:cNvSpPr>
            <a:spLocks noGrp="1"/>
          </p:cNvSpPr>
          <p:nvPr>
            <p:ph type="body" sz="quarter" idx="3"/>
          </p:nvPr>
        </p:nvSpPr>
        <p:spPr>
          <a:xfrm>
            <a:off x="6172200" y="1854925"/>
            <a:ext cx="5183188" cy="650150"/>
          </a:xfrm>
        </p:spPr>
        <p:style>
          <a:lnRef idx="1">
            <a:schemeClr val="accent2"/>
          </a:lnRef>
          <a:fillRef idx="2">
            <a:schemeClr val="accent2"/>
          </a:fillRef>
          <a:effectRef idx="1">
            <a:schemeClr val="accent2"/>
          </a:effectRef>
          <a:fontRef idx="minor">
            <a:schemeClr val="dk1"/>
          </a:fontRef>
        </p:style>
        <p:txBody>
          <a:bodyPr/>
          <a:lstStyle/>
          <a:p>
            <a:pPr algn="ctr"/>
            <a:r>
              <a:rPr lang="es-CO" dirty="0" smtClean="0"/>
              <a:t>Tapa frágil, edición moderna</a:t>
            </a:r>
            <a:endParaRPr lang="es-CO" dirty="0"/>
          </a:p>
        </p:txBody>
      </p:sp>
      <p:sp>
        <p:nvSpPr>
          <p:cNvPr id="8" name="Marcador de contenido 7"/>
          <p:cNvSpPr>
            <a:spLocks noGrp="1"/>
          </p:cNvSpPr>
          <p:nvPr>
            <p:ph sz="quarter" idx="4"/>
          </p:nvPr>
        </p:nvSpPr>
        <p:spPr>
          <a:xfrm>
            <a:off x="6172200" y="2625633"/>
            <a:ext cx="5183188" cy="3984172"/>
          </a:xfr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"El plan de la redención dará por resultado el completo restablecimiento del favor de Dios para el mundo. Será restaurado todo lo que se perdió a causa del pecado. No solo el hombre, sino también la tierra, será redimida, para que sea la morada eterna de los redimidos. </a:t>
            </a:r>
            <a:r>
              <a:rPr lang="es-CO" b="1" u="sng" dirty="0" smtClean="0"/>
              <a:t>DURANTE MÁS DE SEIS MIL AÑOS</a:t>
            </a:r>
            <a:r>
              <a:rPr lang="es-CO" dirty="0" smtClean="0"/>
              <a:t>, </a:t>
            </a:r>
            <a:r>
              <a:rPr lang="es-CO" dirty="0"/>
              <a:t>Satanás luchó por mantener la posesión de la tierra. Pero se cumplirá el propósito original de Dios al crearla. Tomarán el reino los santos del Altísimo, y poseerán el reino hasta el siglo de los siglos. (Da.7:18). </a:t>
            </a:r>
            <a:endParaRPr lang="es-CO" dirty="0" smtClean="0"/>
          </a:p>
        </p:txBody>
      </p:sp>
    </p:spTree>
    <p:extLst>
      <p:ext uri="{BB962C8B-B14F-4D97-AF65-F5344CB8AC3E}">
        <p14:creationId xmlns:p14="http://schemas.microsoft.com/office/powerpoint/2010/main" val="6384876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131" y="288758"/>
            <a:ext cx="11678195" cy="6281859"/>
          </a:xfrm>
          <a:solidFill>
            <a:schemeClr val="accent6">
              <a:lumMod val="20000"/>
              <a:lumOff val="80000"/>
            </a:schemeClr>
          </a:solidFill>
          <a:scene3d>
            <a:camera prst="orthographicFront"/>
            <a:lightRig rig="threePt" dir="t"/>
          </a:scene3d>
          <a:sp3d>
            <a:bevelT prst="slope"/>
          </a:sp3d>
        </p:spPr>
        <p:txBody>
          <a:bodyPr>
            <a:normAutofit fontScale="85000" lnSpcReduction="20000"/>
          </a:bodyPr>
          <a:lstStyle/>
          <a:p>
            <a:pPr lvl="0"/>
            <a:r>
              <a:rPr lang="es-CO" dirty="0" smtClean="0"/>
              <a:t>Este texto él anciano de iglesia, lo leyó de su celular, del Libro bajado de Internet. Pero el Libro que yo tengo, es de la edición antigua, TAPA DURA, en el cual no aparece la palabra “DURANTE MÁS DE SEIS MIL AÑOS, sino </a:t>
            </a:r>
            <a:r>
              <a:rPr lang="es-CO" u="sng" dirty="0" smtClean="0"/>
              <a:t>DURANTE SEIS MIL AÑOS, Satanás luchó por mantener la posesión de la tierra</a:t>
            </a:r>
            <a:r>
              <a:rPr lang="es-CO" dirty="0" smtClean="0"/>
              <a:t>. Y al comparar los dos textos, el anciano de iglesia me dijo: "</a:t>
            </a:r>
            <a:r>
              <a:rPr lang="es-CO" b="1" dirty="0" smtClean="0"/>
              <a:t>esto es muy grave, porque la edición suya es más antigua, y en la edición nueva, esta adulterada en dos palabras, “MÁS DE</a:t>
            </a:r>
            <a:r>
              <a:rPr lang="es-CO" dirty="0" smtClean="0"/>
              <a:t>”. </a:t>
            </a:r>
          </a:p>
          <a:p>
            <a:r>
              <a:rPr lang="es-CO" dirty="0" smtClean="0"/>
              <a:t>Que interés tienen donde se editan los Libros del Espíritu de Profecía, cuyos originales fueron escritos por inspiración del Espíritu Santo, según lo dice EGW en el </a:t>
            </a:r>
            <a:r>
              <a:rPr lang="es-CO" dirty="0" smtClean="0">
                <a:solidFill>
                  <a:srgbClr val="FF0000"/>
                </a:solidFill>
              </a:rPr>
              <a:t>(CS, p 13.1). </a:t>
            </a:r>
            <a:r>
              <a:rPr lang="es-CO" dirty="0" smtClean="0"/>
              <a:t>“</a:t>
            </a:r>
            <a:r>
              <a:rPr lang="es-CO" i="1" dirty="0" smtClean="0"/>
              <a:t>Mediante la iluminación del Espíritu Santo, las escenas de la lucha secular entre el bien y el mal fueron reveladas a quien escribe estas páginas</a:t>
            </a:r>
            <a:r>
              <a:rPr lang="es-CO" dirty="0" smtClean="0"/>
              <a:t>”, en agregarle palabras a los libros escritos por EGW, que es Palabra de Dios, porque este mensaje de los 6000 años de pecado, es un periodo de tiempo fijo “seis mil años”, le fue revelado por el ES a la mensajera de Dios, “para la iglesia remanente“, según lo dice EGW en </a:t>
            </a:r>
            <a:r>
              <a:rPr lang="es-CO" dirty="0" smtClean="0">
                <a:solidFill>
                  <a:srgbClr val="FF0000"/>
                </a:solidFill>
              </a:rPr>
              <a:t>LA HISTORIA DE LA REDENCIÓN P9.2. </a:t>
            </a:r>
            <a:r>
              <a:rPr lang="es-CO" dirty="0" smtClean="0"/>
              <a:t>Mientras que “más de seis mil años”, es un periodo de tiempo indefinido.  </a:t>
            </a:r>
          </a:p>
          <a:p>
            <a:r>
              <a:rPr lang="es-CO" dirty="0" smtClean="0"/>
              <a:t>Ciertamente que esa adulteración no viene de Dios, porque el </a:t>
            </a:r>
            <a:r>
              <a:rPr lang="es-CO" dirty="0" smtClean="0">
                <a:solidFill>
                  <a:srgbClr val="FF0000"/>
                </a:solidFill>
              </a:rPr>
              <a:t>(Sal.89:34), </a:t>
            </a:r>
            <a:r>
              <a:rPr lang="es-CO" dirty="0" smtClean="0"/>
              <a:t>dice: “Dios no cambia, lo que ha salido de sus Labios”. Por tanto, esto viene es del enemigo de Dios. Quien siembra “cizaña, en el campo de Dios”,-la iglesia- </a:t>
            </a:r>
            <a:r>
              <a:rPr lang="es-CO" dirty="0" smtClean="0">
                <a:solidFill>
                  <a:srgbClr val="FF0000"/>
                </a:solidFill>
              </a:rPr>
              <a:t>(Ver Mat.13:24-30). </a:t>
            </a:r>
            <a:r>
              <a:rPr lang="es-CO" dirty="0" smtClean="0"/>
              <a:t>Lo hace con el fin de sembrar dudas en la Palabra de Dios, tergiversar la Palabra de Dios. Porque bien sabe que “tiene poco tiempo”. DURANTE MAS DE, tiene un tiempo INDEFINIDO, pero DURANTE SEIS MUL AÑOS, un tiempo DEFINIDO, 6000 mil años. Que es lo que Satanás no quiere que la iglesia, ni el mundo sepan.   Mientras pasa el tiempo de gracia.</a:t>
            </a:r>
            <a:endParaRPr lang="es-CO" dirty="0"/>
          </a:p>
        </p:txBody>
      </p:sp>
    </p:spTree>
    <p:extLst>
      <p:ext uri="{BB962C8B-B14F-4D97-AF65-F5344CB8AC3E}">
        <p14:creationId xmlns:p14="http://schemas.microsoft.com/office/powerpoint/2010/main" val="3405614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9006" y="287382"/>
            <a:ext cx="11769634" cy="6434259"/>
          </a:xfrm>
          <a:solidFill>
            <a:schemeClr val="accent6">
              <a:lumMod val="20000"/>
              <a:lumOff val="80000"/>
            </a:schemeClr>
          </a:solidFill>
          <a:scene3d>
            <a:camera prst="orthographicFront"/>
            <a:lightRig rig="threePt" dir="t"/>
          </a:scene3d>
          <a:sp3d>
            <a:bevelT prst="slope"/>
          </a:sp3d>
        </p:spPr>
        <p:txBody>
          <a:bodyPr>
            <a:normAutofit fontScale="85000" lnSpcReduction="10000"/>
          </a:bodyPr>
          <a:lstStyle/>
          <a:p>
            <a:pPr marL="0" indent="0">
              <a:buNone/>
            </a:pPr>
            <a:r>
              <a:rPr lang="es-CO" dirty="0" smtClean="0"/>
              <a:t>Yo </a:t>
            </a:r>
            <a:r>
              <a:rPr lang="es-CO" dirty="0"/>
              <a:t>se que muchos lideres de la </a:t>
            </a:r>
            <a:r>
              <a:rPr lang="es-CO" dirty="0" smtClean="0"/>
              <a:t>iglesia no son responsables de estas alteraciones en los libros del EP,  los </a:t>
            </a:r>
            <a:r>
              <a:rPr lang="es-CO" dirty="0"/>
              <a:t>responsables están en las altas esferas de la iglesia, </a:t>
            </a:r>
            <a:r>
              <a:rPr lang="es-CO" dirty="0" smtClean="0"/>
              <a:t>los </a:t>
            </a:r>
            <a:r>
              <a:rPr lang="es-CO" dirty="0"/>
              <a:t>editores, de los libros. Esta es una prueba más de la </a:t>
            </a:r>
            <a:r>
              <a:rPr lang="es-CO" dirty="0" smtClean="0"/>
              <a:t>apostasía </a:t>
            </a:r>
            <a:r>
              <a:rPr lang="es-CO" dirty="0"/>
              <a:t>que está reinando dentro de la </a:t>
            </a:r>
            <a:r>
              <a:rPr lang="es-CO" dirty="0" smtClean="0"/>
              <a:t>cúpula de la iglesia</a:t>
            </a:r>
            <a:r>
              <a:rPr lang="es-CO" dirty="0"/>
              <a:t>, para </a:t>
            </a:r>
            <a:r>
              <a:rPr lang="es-CO" dirty="0" smtClean="0"/>
              <a:t>OCULTAR ESTA VERDAD PRESENTE. Y por tal causa EGW dijo en 1898:  “</a:t>
            </a:r>
            <a:r>
              <a:rPr lang="es-CO" b="1" i="1" dirty="0" smtClean="0"/>
              <a:t>Ahora</a:t>
            </a:r>
            <a:r>
              <a:rPr lang="es-CO" b="1" i="1" dirty="0"/>
              <a:t>, el Espíritu Santo que se había derramado en 1893, SE </a:t>
            </a:r>
            <a:r>
              <a:rPr lang="es-CO" b="1" i="1" dirty="0" smtClean="0"/>
              <a:t>RETIRABA</a:t>
            </a:r>
            <a:r>
              <a:rPr lang="es-CO" i="1" dirty="0" smtClean="0"/>
              <a:t>”</a:t>
            </a:r>
            <a:r>
              <a:rPr lang="es-CO" dirty="0" smtClean="0"/>
              <a:t>. </a:t>
            </a:r>
            <a:r>
              <a:rPr lang="es-CO" dirty="0"/>
              <a:t>"</a:t>
            </a:r>
            <a:r>
              <a:rPr lang="es-CO" b="1" i="1" dirty="0"/>
              <a:t>La iglesia se encuentra en el estado laodicense. LA PRESENCIA DE DIOS NO ESTÁ EN SU </a:t>
            </a:r>
            <a:r>
              <a:rPr lang="es-CO" b="1" i="1" dirty="0" smtClean="0"/>
              <a:t>MEDIO</a:t>
            </a:r>
            <a:r>
              <a:rPr lang="es-CO" dirty="0" smtClean="0"/>
              <a:t>”. </a:t>
            </a:r>
            <a:r>
              <a:rPr lang="es-CO" dirty="0" smtClean="0">
                <a:solidFill>
                  <a:srgbClr val="FF0000"/>
                </a:solidFill>
              </a:rPr>
              <a:t>(</a:t>
            </a:r>
            <a:r>
              <a:rPr lang="es-CO" dirty="0">
                <a:solidFill>
                  <a:srgbClr val="FF0000"/>
                </a:solidFill>
              </a:rPr>
              <a:t>EUD 50.1</a:t>
            </a:r>
            <a:r>
              <a:rPr lang="es-CO" dirty="0" smtClean="0">
                <a:solidFill>
                  <a:srgbClr val="FF0000"/>
                </a:solidFill>
              </a:rPr>
              <a:t>) </a:t>
            </a:r>
            <a:endParaRPr lang="es-CO" dirty="0">
              <a:solidFill>
                <a:srgbClr val="FF0000"/>
              </a:solidFill>
            </a:endParaRPr>
          </a:p>
          <a:p>
            <a:endParaRPr lang="es-CO" dirty="0"/>
          </a:p>
          <a:p>
            <a:r>
              <a:rPr lang="es-CO" dirty="0"/>
              <a:t>Pero el </a:t>
            </a:r>
            <a:r>
              <a:rPr lang="es-CO" dirty="0" smtClean="0"/>
              <a:t>Remanente que Dios tiene dentro de la iglesia, tiene que saber esto, y permanecer dentro de la iglesia, según lo registra (Mat.13:24-3), para predicar </a:t>
            </a:r>
            <a:r>
              <a:rPr lang="es-CO" dirty="0"/>
              <a:t>la verdad. Hermanos por favor, </a:t>
            </a:r>
            <a:r>
              <a:rPr lang="es-CO" dirty="0" smtClean="0"/>
              <a:t>investigar </a:t>
            </a:r>
            <a:r>
              <a:rPr lang="es-CO" dirty="0"/>
              <a:t>esto, comparando los libros </a:t>
            </a:r>
            <a:r>
              <a:rPr lang="es-CO" dirty="0" smtClean="0"/>
              <a:t>antiguos TAPA </a:t>
            </a:r>
            <a:r>
              <a:rPr lang="es-CO" dirty="0"/>
              <a:t>DURA, con las ediciones nuevas, para ver si también están adulteradas. </a:t>
            </a:r>
            <a:r>
              <a:rPr lang="es-CO" dirty="0" smtClean="0"/>
              <a:t>Porque Satanás hará cualquier cosa para tergiversar la verdad, y nosotros tenemos que darlo a conocer. </a:t>
            </a:r>
            <a:endParaRPr lang="es-CO" dirty="0"/>
          </a:p>
          <a:p>
            <a:endParaRPr lang="es-CO" dirty="0"/>
          </a:p>
          <a:p>
            <a:pPr marL="0" indent="0">
              <a:buNone/>
            </a:pPr>
            <a:r>
              <a:rPr lang="es-CO" dirty="0"/>
              <a:t>Este es un llamado con mucho amor a mis hermanos pastores y ancianos de iglesia, para que </a:t>
            </a:r>
            <a:r>
              <a:rPr lang="es-CO" dirty="0" smtClean="0"/>
              <a:t>prediquen la verdad, tal como está registrada en los originales de la Palabra de Dios, </a:t>
            </a:r>
            <a:r>
              <a:rPr lang="es-CO" dirty="0"/>
              <a:t>y no se dejen engañar, porque si sabiendo la verdad, la ocultan, ustedes tendrán que dar cuenta a Dios por ello. Por ende; el mensaje de los 6000 años de pecado es una realidad. Y lo que yo he predicado </a:t>
            </a:r>
            <a:r>
              <a:rPr lang="es-CO" dirty="0" smtClean="0"/>
              <a:t>sobre </a:t>
            </a:r>
            <a:r>
              <a:rPr lang="es-CO" dirty="0"/>
              <a:t>el tema, lo he extraído de los libros tapa dura que tengo. </a:t>
            </a:r>
            <a:r>
              <a:rPr lang="es-CO" dirty="0" smtClean="0"/>
              <a:t>Y todo lo que Dios me ha revelado, lo tengo que compartir. Hay de mi si no lo enseño. </a:t>
            </a:r>
            <a:endParaRPr lang="es-CO" dirty="0"/>
          </a:p>
        </p:txBody>
      </p:sp>
    </p:spTree>
    <p:extLst>
      <p:ext uri="{BB962C8B-B14F-4D97-AF65-F5344CB8AC3E}">
        <p14:creationId xmlns:p14="http://schemas.microsoft.com/office/powerpoint/2010/main" val="41436322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3200" b="1" i="1" dirty="0" smtClean="0"/>
              <a:t>Hoy se repite, lo acontecido con los apóstoles, con la naciente iglesia, y se repite al culminar la obra de la iglesia, </a:t>
            </a:r>
            <a:br>
              <a:rPr lang="es-CO" sz="3200" b="1" i="1" dirty="0" smtClean="0"/>
            </a:br>
            <a:r>
              <a:rPr lang="es-CO" sz="3200" b="1" i="1" u="sng" dirty="0" smtClean="0"/>
              <a:t>por eso sabemos que este mensaje viene de Dios</a:t>
            </a:r>
            <a:r>
              <a:rPr lang="es-CO" sz="3200" b="1" i="1" dirty="0" smtClean="0"/>
              <a:t>.</a:t>
            </a:r>
            <a:endParaRPr lang="es-CO" sz="3200" b="1" i="1" dirty="0"/>
          </a:p>
        </p:txBody>
      </p:sp>
      <p:sp>
        <p:nvSpPr>
          <p:cNvPr id="3" name="Marcador de contenido 2"/>
          <p:cNvSpPr>
            <a:spLocks noGrp="1"/>
          </p:cNvSpPr>
          <p:nvPr>
            <p:ph idx="1"/>
          </p:nvPr>
        </p:nvSpPr>
        <p:spPr>
          <a:xfrm>
            <a:off x="265043" y="1825624"/>
            <a:ext cx="11595653" cy="4853471"/>
          </a:xfrm>
          <a:solidFill>
            <a:schemeClr val="bg2"/>
          </a:solidFill>
        </p:spPr>
        <p:txBody>
          <a:bodyPr>
            <a:normAutofit fontScale="92500" lnSpcReduction="10000"/>
          </a:bodyPr>
          <a:lstStyle/>
          <a:p>
            <a:pPr marL="0" indent="0">
              <a:buNone/>
            </a:pPr>
            <a:r>
              <a:rPr lang="es-CO" dirty="0" smtClean="0">
                <a:solidFill>
                  <a:srgbClr val="FF0000"/>
                </a:solidFill>
              </a:rPr>
              <a:t>Hech.5: 27-42</a:t>
            </a:r>
            <a:r>
              <a:rPr lang="es-CO" dirty="0" smtClean="0"/>
              <a:t>. “Cuando </a:t>
            </a:r>
            <a:r>
              <a:rPr lang="es-CO" dirty="0"/>
              <a:t>los trajeron, los presentaron en el concilio, y el sumo sacerdote les preguntó, </a:t>
            </a:r>
            <a:r>
              <a:rPr lang="es-CO" dirty="0" smtClean="0"/>
              <a:t>28 </a:t>
            </a:r>
            <a:r>
              <a:rPr lang="es-CO" dirty="0"/>
              <a:t>diciendo: ¿No os mandamos estrictamente que no enseñaseis en ese nombre? Y ahora habéis llenado a Jerusalén de vuestra doctrina, y queréis echar sobre nosotros la sangre de ese </a:t>
            </a:r>
            <a:r>
              <a:rPr lang="es-CO" dirty="0" smtClean="0"/>
              <a:t>hombre.</a:t>
            </a:r>
            <a:endParaRPr lang="es-CO" dirty="0"/>
          </a:p>
          <a:p>
            <a:r>
              <a:rPr lang="es-CO" dirty="0"/>
              <a:t>29 </a:t>
            </a:r>
            <a:r>
              <a:rPr lang="es-CO" dirty="0">
                <a:solidFill>
                  <a:srgbClr val="FF0000"/>
                </a:solidFill>
              </a:rPr>
              <a:t>Respondiendo Pedro y los apóstoles, dijeron: Es necesario obedecer a Dios antes que a los hombres</a:t>
            </a:r>
            <a:r>
              <a:rPr lang="es-CO" dirty="0"/>
              <a:t>. </a:t>
            </a:r>
            <a:r>
              <a:rPr lang="es-CO" dirty="0" smtClean="0"/>
              <a:t>30 El Dios de nuestros padres levantó a Jesús, a quien vosotros matasteis colgándole en un madero. 31 A éste, Dios ha exaltado con su diestra por Príncipe y Salvador, para dar a Israel arrepentimiento y perdón de pecados. 32 </a:t>
            </a:r>
            <a:r>
              <a:rPr lang="es-CO" dirty="0"/>
              <a:t>Y nosotros somos testigos suyos de estas cosas, y también el Espíritu Santo, el cual ha dado Dios a los que le obedecen. </a:t>
            </a:r>
            <a:r>
              <a:rPr lang="es-CO" dirty="0" smtClean="0"/>
              <a:t>33 </a:t>
            </a:r>
            <a:r>
              <a:rPr lang="es-CO" dirty="0">
                <a:solidFill>
                  <a:srgbClr val="FF0000"/>
                </a:solidFill>
              </a:rPr>
              <a:t>Ellos, oyendo esto, se enfurecían y querían matarlos. </a:t>
            </a:r>
          </a:p>
          <a:p>
            <a:r>
              <a:rPr lang="es-CO" dirty="0"/>
              <a:t>34 </a:t>
            </a:r>
            <a:r>
              <a:rPr lang="es-CO" dirty="0">
                <a:solidFill>
                  <a:srgbClr val="00B0F0"/>
                </a:solidFill>
              </a:rPr>
              <a:t>Entonces levantándose en el concilio un fariseo llamado Gamaliel, doctor de la ley, venerado de todo el pueblo, mandó que sacasen fuera por un momento a los apóstoles, </a:t>
            </a:r>
          </a:p>
        </p:txBody>
      </p:sp>
    </p:spTree>
    <p:extLst>
      <p:ext uri="{BB962C8B-B14F-4D97-AF65-F5344CB8AC3E}">
        <p14:creationId xmlns:p14="http://schemas.microsoft.com/office/powerpoint/2010/main" val="1927694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799" y="225288"/>
            <a:ext cx="11622157" cy="6361042"/>
          </a:xfrm>
          <a:solidFill>
            <a:schemeClr val="bg2"/>
          </a:solidFill>
        </p:spPr>
        <p:txBody>
          <a:bodyPr>
            <a:normAutofit fontScale="92500" lnSpcReduction="20000"/>
          </a:bodyPr>
          <a:lstStyle/>
          <a:p>
            <a:r>
              <a:rPr lang="es-CO" dirty="0"/>
              <a:t>35 y luego dijo: Varones israelitas, mirad por vosotros lo que vais a hacer respecto a estos hombres. [36 Porque antes de estos días se levantó Teudas, diciendo que era alguien. A éste se unió un número como de cuatrocientos hombres; pero él fue muerto, y todos los que le obedecían fueron dispersados y reducidos a nada. [37 Después de éste, se levantó Judas el galileo, en los días del censo, y llevó en pos de sí a mucho pueblo. Pereció también él, y todos los que le obedecían fueron dispersados. </a:t>
            </a:r>
          </a:p>
          <a:p>
            <a:r>
              <a:rPr lang="es-CO" dirty="0"/>
              <a:t>38 </a:t>
            </a:r>
            <a:r>
              <a:rPr lang="es-CO" b="1" dirty="0">
                <a:solidFill>
                  <a:srgbClr val="00B0F0"/>
                </a:solidFill>
              </a:rPr>
              <a:t>Y ahora os digo: Apartaos de estos hombres, y dejadlos; porque si este consejo o esta obra es de los hombres, se </a:t>
            </a:r>
            <a:r>
              <a:rPr lang="es-CO" b="1" dirty="0" smtClean="0">
                <a:solidFill>
                  <a:srgbClr val="00B0F0"/>
                </a:solidFill>
              </a:rPr>
              <a:t>desvanecerá;39 </a:t>
            </a:r>
            <a:r>
              <a:rPr lang="es-CO" b="1" dirty="0">
                <a:solidFill>
                  <a:srgbClr val="00B0F0"/>
                </a:solidFill>
              </a:rPr>
              <a:t>mas si es de Dios, no la podréis destruir; </a:t>
            </a:r>
            <a:r>
              <a:rPr lang="es-CO" b="1" u="sng" dirty="0">
                <a:solidFill>
                  <a:srgbClr val="00B0F0"/>
                </a:solidFill>
              </a:rPr>
              <a:t>no seáis tal vez hallados luchando contra Dios</a:t>
            </a:r>
            <a:r>
              <a:rPr lang="es-CO" dirty="0"/>
              <a:t>. </a:t>
            </a:r>
          </a:p>
          <a:p>
            <a:r>
              <a:rPr lang="es-CO" dirty="0"/>
              <a:t>40 Y convinieron con él; y llamando a los apóstoles, después de azotarlos, les intimaron que no hablasen en el nombre de Jesús, y los pusieron en libertad. </a:t>
            </a:r>
          </a:p>
          <a:p>
            <a:r>
              <a:rPr lang="es-CO" dirty="0"/>
              <a:t>41 Y ellos salieron de la presencia del concilio, gozosos de haber sido tenidos por dignos de padecer afrenta por causa del Nombre. </a:t>
            </a:r>
          </a:p>
          <a:p>
            <a:r>
              <a:rPr lang="es-CO" dirty="0"/>
              <a:t>42 Y todos los días, en el templo y por las casas, no cesaban de enseñar y predicar a Jesucristo. </a:t>
            </a:r>
            <a:endParaRPr lang="es-CO" dirty="0" smtClean="0"/>
          </a:p>
          <a:p>
            <a:pPr marL="0" indent="0">
              <a:buNone/>
            </a:pPr>
            <a:r>
              <a:rPr lang="es-CO" dirty="0" smtClean="0"/>
              <a:t>Hay un paralelo, lo de entonces y ahora: Hoy,  (</a:t>
            </a:r>
            <a:r>
              <a:rPr lang="es-CO" sz="3000" b="1" i="1" dirty="0" smtClean="0"/>
              <a:t>1</a:t>
            </a:r>
            <a:r>
              <a:rPr lang="es-CO" dirty="0" smtClean="0"/>
              <a:t>), se ordena que no se predique este mensaje que viene de Dios, (</a:t>
            </a:r>
            <a:r>
              <a:rPr lang="es-CO" sz="3000" b="1" i="1" dirty="0" smtClean="0"/>
              <a:t>2</a:t>
            </a:r>
            <a:r>
              <a:rPr lang="es-CO" dirty="0" smtClean="0"/>
              <a:t>), como no pueden contradecir el mensajee, están adulterando los libros del EP, para sembrar dudas, y contradicciones, y (</a:t>
            </a:r>
            <a:r>
              <a:rPr lang="es-CO" sz="3000" b="1" i="1" dirty="0" smtClean="0"/>
              <a:t>3</a:t>
            </a:r>
            <a:r>
              <a:rPr lang="es-CO" dirty="0" smtClean="0"/>
              <a:t>), se los amenaza con borrarlos de la iglesia, como si en eso estuviera la salvación.   </a:t>
            </a:r>
            <a:endParaRPr lang="es-CO" dirty="0"/>
          </a:p>
          <a:p>
            <a:endParaRPr lang="es-CO" dirty="0"/>
          </a:p>
        </p:txBody>
      </p:sp>
    </p:spTree>
    <p:extLst>
      <p:ext uri="{BB962C8B-B14F-4D97-AF65-F5344CB8AC3E}">
        <p14:creationId xmlns:p14="http://schemas.microsoft.com/office/powerpoint/2010/main" val="1351588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44557" y="278296"/>
            <a:ext cx="11569147" cy="6334539"/>
          </a:xfrm>
          <a:solidFill>
            <a:schemeClr val="bg2"/>
          </a:solidFill>
        </p:spPr>
        <p:txBody>
          <a:bodyPr>
            <a:normAutofit fontScale="92500" lnSpcReduction="20000"/>
          </a:bodyPr>
          <a:lstStyle/>
          <a:p>
            <a:pPr marL="0" indent="0">
              <a:buNone/>
            </a:pPr>
            <a:r>
              <a:rPr lang="es-CO" sz="3200" b="1" i="1" dirty="0"/>
              <a:t>Ser miembro de iglesia no garantiza la salvación </a:t>
            </a:r>
          </a:p>
          <a:p>
            <a:r>
              <a:rPr lang="es-CO" dirty="0"/>
              <a:t>Es una solemne declaración la que hago a la iglesia, de que ni uno de cada veinte de aquellos cuyos nombres están registrados en los libros de la iglesia se halla preparado para terminar su historia terrenal, y que estaría tan ciertamente sin Dios y sin esperanza en el mundo como el pecador </a:t>
            </a:r>
            <a:r>
              <a:rPr lang="es-CO" dirty="0" smtClean="0"/>
              <a:t>común.</a:t>
            </a:r>
          </a:p>
          <a:p>
            <a:r>
              <a:rPr lang="es-CO" dirty="0" smtClean="0">
                <a:solidFill>
                  <a:srgbClr val="FF0000"/>
                </a:solidFill>
              </a:rPr>
              <a:t>Servicio </a:t>
            </a:r>
            <a:r>
              <a:rPr lang="es-CO" dirty="0">
                <a:solidFill>
                  <a:srgbClr val="FF0000"/>
                </a:solidFill>
              </a:rPr>
              <a:t>Cristiano Eficaz, 52 (1893). EUD92 176.1 </a:t>
            </a:r>
          </a:p>
          <a:p>
            <a:endParaRPr lang="es-CO" dirty="0" smtClean="0"/>
          </a:p>
          <a:p>
            <a:r>
              <a:rPr lang="es-CO" dirty="0" smtClean="0"/>
              <a:t>Aquellos </a:t>
            </a:r>
            <a:r>
              <a:rPr lang="es-CO" dirty="0"/>
              <a:t>que han tenido oportunidades de oír y recibir la verdad y que se han unido a la Iglesia Adventista del Séptimo Día, llamándose el pueblo de Dios que guarda los mandamientos, y que sin embargo no poseen más vitalidad ni consagración a Dios que las iglesias nominales, recibirán las plagas de Dios tan ciertamente como las iglesias que se oponen a la ley </a:t>
            </a:r>
            <a:r>
              <a:rPr lang="es-CO" dirty="0" smtClean="0"/>
              <a:t>divina.</a:t>
            </a:r>
          </a:p>
          <a:p>
            <a:r>
              <a:rPr lang="es-CO" dirty="0" smtClean="0">
                <a:solidFill>
                  <a:srgbClr val="FF0000"/>
                </a:solidFill>
              </a:rPr>
              <a:t>Manuscrito </a:t>
            </a:r>
            <a:r>
              <a:rPr lang="es-CO" dirty="0">
                <a:solidFill>
                  <a:srgbClr val="FF0000"/>
                </a:solidFill>
              </a:rPr>
              <a:t>Releases 19:176, (1898). EUD92 176.2 </a:t>
            </a:r>
            <a:endParaRPr lang="es-CO" dirty="0" smtClean="0">
              <a:solidFill>
                <a:srgbClr val="FF0000"/>
              </a:solidFill>
            </a:endParaRPr>
          </a:p>
          <a:p>
            <a:pPr marL="0" indent="0">
              <a:buNone/>
            </a:pPr>
            <a:endParaRPr lang="es-CO" dirty="0" smtClean="0"/>
          </a:p>
          <a:p>
            <a:pPr marL="0" indent="0">
              <a:buNone/>
            </a:pPr>
            <a:r>
              <a:rPr lang="es-CO" dirty="0" smtClean="0"/>
              <a:t>LA SALVACIÓN CONSISTE ES EN TENER UNA RELACIÓN PARMENENTE CON CRISTO, A TRAVÉS DE LA ORACIÓN Y EL ESTUDIO DE SU PALABRA, ES DECIR, VIVIR DIARIAMENTE EN CRISTO, VIVIR COMO ÉL VIVIÓ.   </a:t>
            </a:r>
            <a:endParaRPr lang="es-CO" dirty="0"/>
          </a:p>
        </p:txBody>
      </p:sp>
    </p:spTree>
    <p:extLst>
      <p:ext uri="{BB962C8B-B14F-4D97-AF65-F5344CB8AC3E}">
        <p14:creationId xmlns:p14="http://schemas.microsoft.com/office/powerpoint/2010/main" val="4049115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0" y="3982278"/>
            <a:ext cx="11754679" cy="2736574"/>
          </a:xfrm>
          <a:solidFill>
            <a:schemeClr val="bg2"/>
          </a:solidFill>
          <a:scene3d>
            <a:camera prst="orthographicFront"/>
            <a:lightRig rig="threePt" dir="t"/>
          </a:scene3d>
          <a:sp3d>
            <a:bevelT prst="slope"/>
          </a:sp3d>
        </p:spPr>
        <p:txBody>
          <a:bodyPr>
            <a:normAutofit fontScale="92500"/>
          </a:bodyPr>
          <a:lstStyle/>
          <a:p>
            <a:pPr marL="0" indent="0" algn="ctr">
              <a:buNone/>
            </a:pPr>
            <a:r>
              <a:rPr lang="es-CO" sz="3200" b="1" dirty="0" smtClean="0"/>
              <a:t>Leamos </a:t>
            </a:r>
            <a:r>
              <a:rPr lang="es-CO" sz="3200" b="1" dirty="0" smtClean="0"/>
              <a:t>lo que dice el Testigo fiel a la </a:t>
            </a:r>
            <a:r>
              <a:rPr lang="es-CO" sz="3200" b="1" dirty="0" smtClean="0"/>
              <a:t>iglesia de Laodicea</a:t>
            </a:r>
            <a:endParaRPr lang="es-CO" sz="3200" b="1" dirty="0" smtClean="0"/>
          </a:p>
          <a:p>
            <a:pPr marL="0" indent="0" algn="ctr">
              <a:buNone/>
            </a:pPr>
            <a:r>
              <a:rPr lang="es-CO" dirty="0" smtClean="0"/>
              <a:t> “</a:t>
            </a:r>
            <a:r>
              <a:rPr lang="es-CO" i="1" dirty="0" smtClean="0"/>
              <a:t>Yo testifico </a:t>
            </a:r>
            <a:r>
              <a:rPr lang="es-CO" i="1" dirty="0"/>
              <a:t>a todo aquel que oye las palabras de la profecía de este libro: Si alguno añadiere a estas cosas, Dios traerá sobre él las plagas que están escritas en este libro. </a:t>
            </a:r>
            <a:r>
              <a:rPr lang="es-CO" i="1" dirty="0" smtClean="0"/>
              <a:t>Y </a:t>
            </a:r>
            <a:r>
              <a:rPr lang="es-CO" i="1" dirty="0"/>
              <a:t>si alguno quitare de las palabras del libro de esta profecía, Dios quitará su parte del libro de la vida, y de la santa ciudad y de las cosas que están escritas en este </a:t>
            </a:r>
            <a:r>
              <a:rPr lang="es-CO" i="1" dirty="0" smtClean="0"/>
              <a:t>libro” </a:t>
            </a:r>
          </a:p>
          <a:p>
            <a:pPr marL="0" indent="0" algn="ctr">
              <a:buNone/>
            </a:pPr>
            <a:r>
              <a:rPr lang="es-CO" dirty="0" smtClean="0">
                <a:solidFill>
                  <a:srgbClr val="FF0000"/>
                </a:solidFill>
              </a:rPr>
              <a:t>(</a:t>
            </a:r>
            <a:r>
              <a:rPr lang="es-CO" dirty="0">
                <a:solidFill>
                  <a:srgbClr val="FF0000"/>
                </a:solidFill>
              </a:rPr>
              <a:t>Ap.22:18,19</a:t>
            </a:r>
            <a:r>
              <a:rPr lang="es-CO" dirty="0" smtClean="0">
                <a:solidFill>
                  <a:srgbClr val="FF0000"/>
                </a:solidFill>
              </a:rPr>
              <a:t>).</a:t>
            </a:r>
            <a:endParaRPr lang="es-CO" dirty="0">
              <a:solidFill>
                <a:srgbClr val="FF0000"/>
              </a:solidFill>
            </a:endParaRPr>
          </a:p>
        </p:txBody>
      </p:sp>
      <p:pic>
        <p:nvPicPr>
          <p:cNvPr id="2" name="Imagen 1"/>
          <p:cNvPicPr>
            <a:picLocks noChangeAspect="1"/>
          </p:cNvPicPr>
          <p:nvPr/>
        </p:nvPicPr>
        <p:blipFill>
          <a:blip r:embed="rId2"/>
          <a:stretch>
            <a:fillRect/>
          </a:stretch>
        </p:blipFill>
        <p:spPr>
          <a:xfrm>
            <a:off x="2557669" y="212034"/>
            <a:ext cx="7142922" cy="3770243"/>
          </a:xfrm>
          <a:prstGeom prst="rect">
            <a:avLst/>
          </a:prstGeom>
        </p:spPr>
      </p:pic>
    </p:spTree>
    <p:extLst>
      <p:ext uri="{BB962C8B-B14F-4D97-AF65-F5344CB8AC3E}">
        <p14:creationId xmlns:p14="http://schemas.microsoft.com/office/powerpoint/2010/main" val="2613870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1275" y="159026"/>
            <a:ext cx="11652421" cy="6559826"/>
          </a:xfrm>
          <a:solidFill>
            <a:schemeClr val="bg2"/>
          </a:solidFill>
        </p:spPr>
        <p:txBody>
          <a:bodyPr>
            <a:normAutofit fontScale="92500" lnSpcReduction="20000"/>
          </a:bodyPr>
          <a:lstStyle/>
          <a:p>
            <a:pPr marL="0" indent="0">
              <a:buNone/>
            </a:pPr>
            <a:r>
              <a:rPr lang="es-CO" sz="3300" b="1" dirty="0" smtClean="0"/>
              <a:t>En conclusión: </a:t>
            </a:r>
          </a:p>
          <a:p>
            <a:pPr marL="0" indent="0">
              <a:buNone/>
            </a:pPr>
            <a:r>
              <a:rPr lang="es-CO" dirty="0" smtClean="0"/>
              <a:t>Tengamos en cuenta que, de acuerdo a las evidencias, este precioso mensaje proviene de Dios para que sea predicado a la iglesia remanente, que fue sacado de las iglesia con el mensaje de Guillermo Miller, en 1844, y que según la profecía, cuando se cumplan los 6000 años de pecado, suceden tres cosas.</a:t>
            </a:r>
          </a:p>
          <a:p>
            <a:r>
              <a:rPr lang="es-CO" sz="3100" b="1" i="1" dirty="0" smtClean="0"/>
              <a:t>1</a:t>
            </a:r>
            <a:r>
              <a:rPr lang="es-CO" dirty="0" smtClean="0"/>
              <a:t>). </a:t>
            </a:r>
            <a:r>
              <a:rPr lang="es-CO" dirty="0" smtClean="0">
                <a:solidFill>
                  <a:srgbClr val="FF0000"/>
                </a:solidFill>
              </a:rPr>
              <a:t>Se termina la predicación del Evangelio en todo el mundo</a:t>
            </a:r>
            <a:r>
              <a:rPr lang="es-CO" dirty="0" smtClean="0"/>
              <a:t>. </a:t>
            </a:r>
          </a:p>
          <a:p>
            <a:r>
              <a:rPr lang="es-CO" sz="3100" b="1" i="1" dirty="0" smtClean="0"/>
              <a:t>2</a:t>
            </a:r>
            <a:r>
              <a:rPr lang="es-CO" dirty="0" smtClean="0"/>
              <a:t>). </a:t>
            </a:r>
            <a:r>
              <a:rPr lang="es-CO" dirty="0">
                <a:solidFill>
                  <a:srgbClr val="FF0000"/>
                </a:solidFill>
              </a:rPr>
              <a:t>S</a:t>
            </a:r>
            <a:r>
              <a:rPr lang="es-CO" dirty="0" smtClean="0">
                <a:solidFill>
                  <a:srgbClr val="FF0000"/>
                </a:solidFill>
              </a:rPr>
              <a:t>e termina el tiempo de gracia</a:t>
            </a:r>
            <a:r>
              <a:rPr lang="es-CO" dirty="0" smtClean="0"/>
              <a:t>. y </a:t>
            </a:r>
          </a:p>
          <a:p>
            <a:r>
              <a:rPr lang="es-CO" b="1" i="1" dirty="0" smtClean="0"/>
              <a:t>3</a:t>
            </a:r>
            <a:r>
              <a:rPr lang="es-CO" dirty="0" smtClean="0"/>
              <a:t>). </a:t>
            </a:r>
            <a:r>
              <a:rPr lang="es-CO" dirty="0" smtClean="0">
                <a:solidFill>
                  <a:srgbClr val="FF0000"/>
                </a:solidFill>
              </a:rPr>
              <a:t>Cristo regresa por su pueblo, y ponerle fin a las actividades de Satanás, que durante 6000 años reinó a su gusto. </a:t>
            </a:r>
          </a:p>
          <a:p>
            <a:pPr marL="0" indent="0">
              <a:buNone/>
            </a:pPr>
            <a:r>
              <a:rPr lang="es-CO" dirty="0" smtClean="0"/>
              <a:t>Es Dios quien se encarga, a pesar de todos los obstáculos habidos y por haber, de llevarlo a todos hombres y mujeres del mundo, que desean que Cristo regrese, para terminar con esta situación de maldad que impera en todo el mundo, para que tengan oportunidad de arrepentirse del pecado, prepararse, y ser salvos.  </a:t>
            </a:r>
          </a:p>
          <a:p>
            <a:pPr marL="0" indent="0">
              <a:buNone/>
            </a:pPr>
            <a:r>
              <a:rPr lang="es-CO" dirty="0" smtClean="0"/>
              <a:t>Por ende, nuestro deber es predicar, y predicar, y predicar, y los resultados son de Dios, que al final Dios siempre tendrá un remanente fiel, como ha sucedido en épocas anteriores, alabado sea Dios por ello. </a:t>
            </a:r>
            <a:endParaRPr lang="es-CO" sz="3100" b="1" dirty="0" smtClean="0"/>
          </a:p>
          <a:p>
            <a:pPr marL="0" indent="0">
              <a:buNone/>
            </a:pPr>
            <a:r>
              <a:rPr lang="es-CO" sz="3100" b="1" dirty="0" smtClean="0"/>
              <a:t>MUCHAS BENDICIONES PARA TODOS.</a:t>
            </a:r>
          </a:p>
          <a:p>
            <a:pPr marL="0" indent="0">
              <a:buNone/>
            </a:pPr>
            <a:r>
              <a:rPr lang="es-CO" sz="3100" b="1" dirty="0" smtClean="0"/>
              <a:t>Y yo continuaré orando para que esto sea así, como Dios lo dice. Amen.</a:t>
            </a:r>
            <a:endParaRPr lang="es-CO" b="1" dirty="0" smtClean="0"/>
          </a:p>
        </p:txBody>
      </p:sp>
    </p:spTree>
    <p:extLst>
      <p:ext uri="{BB962C8B-B14F-4D97-AF65-F5344CB8AC3E}">
        <p14:creationId xmlns:p14="http://schemas.microsoft.com/office/powerpoint/2010/main" val="189090143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TotalTime>
  <Words>2059</Words>
  <Application>Microsoft Office PowerPoint</Application>
  <PresentationFormat>Panorámica</PresentationFormat>
  <Paragraphs>52</Paragraphs>
  <Slides>9</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9</vt:i4>
      </vt:variant>
    </vt:vector>
  </HeadingPairs>
  <TitlesOfParts>
    <vt:vector size="15" baseType="lpstr">
      <vt:lpstr>Algerian</vt:lpstr>
      <vt:lpstr>Arial</vt:lpstr>
      <vt:lpstr>Calibri</vt:lpstr>
      <vt:lpstr>Calibri Light</vt:lpstr>
      <vt:lpstr>Tema de Office</vt:lpstr>
      <vt:lpstr>1_Tema de Office</vt:lpstr>
      <vt:lpstr>Presentación de PowerPoint</vt:lpstr>
      <vt:lpstr>ESPÍRITU DE PROFECÍA, ADULTERADO. Patriarcas y Profetas.  “La enemistad de Satanás hacia la ley de Dios” Cap.29.p355.p2</vt:lpstr>
      <vt:lpstr>Presentación de PowerPoint</vt:lpstr>
      <vt:lpstr>Presentación de PowerPoint</vt:lpstr>
      <vt:lpstr>Hoy se repite, lo acontecido con los apóstoles, con la naciente iglesia, y se repite al culminar la obra de la iglesia,  por eso sabemos que este mensaje viene de Dios.</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20</cp:revision>
  <dcterms:created xsi:type="dcterms:W3CDTF">2019-01-24T11:51:57Z</dcterms:created>
  <dcterms:modified xsi:type="dcterms:W3CDTF">2019-01-24T22:08:14Z</dcterms:modified>
</cp:coreProperties>
</file>